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57" r:id="rId6"/>
    <p:sldId id="264" r:id="rId7"/>
    <p:sldId id="259" r:id="rId8"/>
    <p:sldId id="258" r:id="rId9"/>
    <p:sldId id="260" r:id="rId10"/>
    <p:sldId id="261" r:id="rId11"/>
    <p:sldId id="272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14" autoAdjust="0"/>
    <p:restoredTop sz="95161" autoAdjust="0"/>
  </p:normalViewPr>
  <p:slideViewPr>
    <p:cSldViewPr snapToGrid="0" showGuides="1">
      <p:cViewPr varScale="1">
        <p:scale>
          <a:sx n="153" d="100"/>
          <a:sy n="153" d="100"/>
        </p:scale>
        <p:origin x="200" y="60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10/29/18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10/29/18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PV Access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Oct. 2018</a:t>
            </a:r>
          </a:p>
          <a:p>
            <a:endParaRPr lang="en-US" dirty="0"/>
          </a:p>
          <a:p>
            <a:r>
              <a:rPr lang="en-US" dirty="0"/>
              <a:t>Kay Kasemir</a:t>
            </a:r>
          </a:p>
          <a:p>
            <a:r>
              <a:rPr lang="en-US" dirty="0"/>
              <a:t>Python examples by Amanda Carpenter 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353E-2869-6147-84A2-A0E85443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PV Data in CS-Studio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C44B1-6229-FD48-9D87-99C14B2DA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45894"/>
            <a:ext cx="6853981" cy="507648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Cannot</a:t>
            </a:r>
            <a:r>
              <a:rPr lang="en-US" dirty="0"/>
              <a:t> handle </a:t>
            </a:r>
            <a:r>
              <a:rPr lang="en-US" i="1" dirty="0"/>
              <a:t>arbitrary structure</a:t>
            </a:r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pva</a:t>
            </a:r>
            <a:r>
              <a:rPr lang="en-US" dirty="0">
                <a:latin typeface="Courier" pitchFamily="2" charset="0"/>
              </a:rPr>
              <a:t>://neutrons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u="sng" dirty="0"/>
              <a:t>Can</a:t>
            </a:r>
            <a:r>
              <a:rPr lang="en-US" dirty="0"/>
              <a:t> handle fields which are</a:t>
            </a:r>
            <a:br>
              <a:rPr lang="en-US" dirty="0"/>
            </a:br>
            <a:r>
              <a:rPr lang="en-US" i="1" dirty="0"/>
              <a:t>scalar</a:t>
            </a:r>
            <a:r>
              <a:rPr lang="en-US" dirty="0"/>
              <a:t> or </a:t>
            </a:r>
            <a:r>
              <a:rPr lang="en-US" i="1" dirty="0"/>
              <a:t>array</a:t>
            </a:r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pva</a:t>
            </a:r>
            <a:r>
              <a:rPr lang="en-US" dirty="0">
                <a:latin typeface="Courier" pitchFamily="2" charset="0"/>
              </a:rPr>
              <a:t>://neutrons/</a:t>
            </a:r>
            <a:r>
              <a:rPr lang="en-US" dirty="0" err="1">
                <a:latin typeface="Courier" pitchFamily="2" charset="0"/>
              </a:rPr>
              <a:t>proton_charge</a:t>
            </a:r>
            <a:endParaRPr lang="en-US" dirty="0">
              <a:latin typeface="Courier" pitchFamily="2" charset="0"/>
            </a:endParaRPr>
          </a:p>
          <a:p>
            <a:pPr marL="398463" lvl="1" indent="0">
              <a:buNone/>
            </a:pPr>
            <a:endParaRPr lang="en-US" dirty="0">
              <a:latin typeface="Courier" pitchFamily="2" charset="0"/>
            </a:endParaRPr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pva</a:t>
            </a:r>
            <a:r>
              <a:rPr lang="en-US" dirty="0">
                <a:latin typeface="Courier" pitchFamily="2" charset="0"/>
              </a:rPr>
              <a:t>://neutrons/pixel</a:t>
            </a:r>
          </a:p>
          <a:p>
            <a:pPr marL="398463" lvl="1" indent="0">
              <a:buNone/>
            </a:pPr>
            <a:endParaRPr lang="en-US" dirty="0">
              <a:latin typeface="Courier" pitchFamily="2" charset="0"/>
            </a:endParaRPr>
          </a:p>
          <a:p>
            <a:endParaRPr lang="en-US" dirty="0"/>
          </a:p>
          <a:p>
            <a:endParaRPr lang="en-US" dirty="0">
              <a:latin typeface="Courier" pitchFamily="2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B21093-1541-FD42-B78C-00055A2AE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690" y="2230244"/>
            <a:ext cx="3908656" cy="46277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B49CDF-7807-D048-A61C-5B5789E10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566" y="0"/>
            <a:ext cx="3161434" cy="301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03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9D6E-D7DD-484E-AC55-E68C5BAA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Access and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3CFB0-5722-354D-BE04-7C094577E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33945"/>
            <a:ext cx="11430000" cy="42675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Basic ‘get’</a:t>
            </a: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cd ~/epics-train/examples/python/</a:t>
            </a: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python example1.py</a:t>
            </a:r>
          </a:p>
          <a:p>
            <a:pPr marL="398463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‘monitor’</a:t>
            </a: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python example2.py</a:t>
            </a:r>
          </a:p>
          <a:p>
            <a:pPr marL="398463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305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19D6E-D7DD-484E-AC55-E68C5BAA7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Access API with Channel Access as “Provider”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3CFB0-5722-354D-BE04-7C094577E1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33945"/>
            <a:ext cx="11430000" cy="426756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PV Access supports both the actual </a:t>
            </a:r>
            <a:r>
              <a:rPr lang="en-US" dirty="0" err="1"/>
              <a:t>PvAccess</a:t>
            </a:r>
            <a:r>
              <a:rPr lang="en-US" dirty="0"/>
              <a:t> protocol but also Channel Access.</a:t>
            </a:r>
          </a:p>
          <a:p>
            <a:pPr marL="0" indent="0">
              <a:buNone/>
            </a:pPr>
            <a:r>
              <a:rPr lang="en-US" dirty="0"/>
              <a:t>New tools, written for PVA, can thus fall back to CA: </a:t>
            </a:r>
          </a:p>
          <a:p>
            <a:pPr marL="0" indent="0">
              <a:buNone/>
            </a:pPr>
            <a:endParaRPr lang="en-US" dirty="0"/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python example3.py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i="1" dirty="0"/>
              <a:t>Tools like CS-Studio can use both ca:// and </a:t>
            </a:r>
            <a:r>
              <a:rPr lang="en-US" sz="1800" i="1" dirty="0" err="1"/>
              <a:t>pva</a:t>
            </a:r>
            <a:r>
              <a:rPr lang="en-US" sz="1800" i="1" dirty="0"/>
              <a:t>://, so multiple transition options.</a:t>
            </a:r>
          </a:p>
          <a:p>
            <a:pPr marL="398463" lvl="1" indent="0">
              <a:buNone/>
            </a:pPr>
            <a:endParaRPr lang="en-US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139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E59A-310B-4642-8CBF-AEE1B592B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PV Data in Python Client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2C607-0A41-D943-848D-B9C82E191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2867891"/>
            <a:ext cx="11430000" cy="28336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Python receives data as dictionary, access to any element</a:t>
            </a:r>
          </a:p>
          <a:p>
            <a:pPr marL="0" indent="0">
              <a:buNone/>
            </a:pPr>
            <a:endParaRPr lang="en-US" dirty="0"/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python </a:t>
            </a:r>
            <a:r>
              <a:rPr lang="en-US" dirty="0" err="1">
                <a:latin typeface="Courier" pitchFamily="2" charset="0"/>
              </a:rPr>
              <a:t>neutrons.py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99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524D0-D9AC-804E-81B9-7714CF4D7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PV Data from Python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AF10B-12F1-924A-A4D9-D9E417E25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10591"/>
            <a:ext cx="11411712" cy="409092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					Surprisingly easy:</a:t>
            </a: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# Server</a:t>
            </a: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python </a:t>
            </a:r>
            <a:r>
              <a:rPr lang="en-US" dirty="0" err="1">
                <a:latin typeface="Courier" pitchFamily="2" charset="0"/>
              </a:rPr>
              <a:t>server.py</a:t>
            </a:r>
            <a:endParaRPr lang="en-US" dirty="0">
              <a:latin typeface="Courier" pitchFamily="2" charset="0"/>
            </a:endParaRPr>
          </a:p>
          <a:p>
            <a:pPr lvl="1"/>
            <a:endParaRPr lang="en-US" dirty="0">
              <a:latin typeface="Courier" pitchFamily="2" charset="0"/>
            </a:endParaRPr>
          </a:p>
          <a:p>
            <a:pPr lvl="1"/>
            <a:endParaRPr lang="en-US" dirty="0">
              <a:latin typeface="Courier" pitchFamily="2" charset="0"/>
            </a:endParaRP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# Client</a:t>
            </a:r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pvinfo</a:t>
            </a:r>
            <a:r>
              <a:rPr lang="en-US" dirty="0">
                <a:latin typeface="Courier" pitchFamily="2" charset="0"/>
              </a:rPr>
              <a:t> pair</a:t>
            </a:r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pvget</a:t>
            </a:r>
            <a:r>
              <a:rPr lang="en-US" dirty="0">
                <a:latin typeface="Courier" pitchFamily="2" charset="0"/>
              </a:rPr>
              <a:t> -m -r "x, y" pair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B6CA55-9301-8C4C-9D33-5452359A203F}"/>
              </a:ext>
            </a:extLst>
          </p:cNvPr>
          <p:cNvSpPr txBox="1"/>
          <p:nvPr/>
        </p:nvSpPr>
        <p:spPr>
          <a:xfrm>
            <a:off x="6857677" y="2265219"/>
            <a:ext cx="514756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urier" pitchFamily="2" charset="0"/>
              </a:rPr>
              <a:t>pv</a:t>
            </a:r>
            <a:r>
              <a:rPr lang="en-US" dirty="0">
                <a:latin typeface="Courier" pitchFamily="2" charset="0"/>
              </a:rPr>
              <a:t> = </a:t>
            </a:r>
            <a:r>
              <a:rPr lang="en-US" dirty="0" err="1">
                <a:latin typeface="Courier" pitchFamily="2" charset="0"/>
              </a:rPr>
              <a:t>PvObject</a:t>
            </a:r>
            <a:r>
              <a:rPr lang="en-US" dirty="0">
                <a:latin typeface="Courier" pitchFamily="2" charset="0"/>
              </a:rPr>
              <a:t>({'x': INT, 'y' : INT})</a:t>
            </a:r>
          </a:p>
          <a:p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server = </a:t>
            </a:r>
            <a:r>
              <a:rPr lang="en-US" dirty="0" err="1">
                <a:latin typeface="Courier" pitchFamily="2" charset="0"/>
              </a:rPr>
              <a:t>PvaServer</a:t>
            </a:r>
            <a:r>
              <a:rPr lang="en-US" dirty="0">
                <a:latin typeface="Courier" pitchFamily="2" charset="0"/>
              </a:rPr>
              <a:t>('pair', </a:t>
            </a:r>
            <a:r>
              <a:rPr lang="en-US" dirty="0" err="1">
                <a:latin typeface="Courier" pitchFamily="2" charset="0"/>
              </a:rPr>
              <a:t>pv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endParaRPr lang="en-US" dirty="0">
              <a:latin typeface="Courier" pitchFamily="2" charset="0"/>
            </a:endParaRPr>
          </a:p>
          <a:p>
            <a:r>
              <a:rPr lang="en-US" dirty="0">
                <a:latin typeface="Courier" pitchFamily="2" charset="0"/>
              </a:rPr>
              <a:t>x = 1</a:t>
            </a:r>
          </a:p>
          <a:p>
            <a:r>
              <a:rPr lang="en-US" dirty="0">
                <a:latin typeface="Courier" pitchFamily="2" charset="0"/>
              </a:rPr>
              <a:t>while True:</a:t>
            </a:r>
          </a:p>
          <a:p>
            <a:r>
              <a:rPr lang="en-US" dirty="0">
                <a:latin typeface="Courier" pitchFamily="2" charset="0"/>
              </a:rPr>
              <a:t>    </a:t>
            </a:r>
            <a:r>
              <a:rPr lang="en-US" dirty="0" err="1">
                <a:latin typeface="Courier" pitchFamily="2" charset="0"/>
              </a:rPr>
              <a:t>pv</a:t>
            </a:r>
            <a:r>
              <a:rPr lang="en-US" dirty="0">
                <a:latin typeface="Courier" pitchFamily="2" charset="0"/>
              </a:rPr>
              <a:t>['x'] = x</a:t>
            </a:r>
          </a:p>
          <a:p>
            <a:r>
              <a:rPr lang="en-US" dirty="0">
                <a:latin typeface="Courier" pitchFamily="2" charset="0"/>
              </a:rPr>
              <a:t>    </a:t>
            </a:r>
            <a:r>
              <a:rPr lang="en-US" dirty="0" err="1">
                <a:latin typeface="Courier" pitchFamily="2" charset="0"/>
              </a:rPr>
              <a:t>pv</a:t>
            </a:r>
            <a:r>
              <a:rPr lang="en-US" dirty="0">
                <a:latin typeface="Courier" pitchFamily="2" charset="0"/>
              </a:rPr>
              <a:t>['y'] = 2*x</a:t>
            </a:r>
          </a:p>
          <a:p>
            <a:r>
              <a:rPr lang="en-US" dirty="0">
                <a:latin typeface="Courier" pitchFamily="2" charset="0"/>
              </a:rPr>
              <a:t>    </a:t>
            </a:r>
            <a:r>
              <a:rPr lang="en-US" dirty="0" err="1">
                <a:latin typeface="Courier" pitchFamily="2" charset="0"/>
              </a:rPr>
              <a:t>server.update</a:t>
            </a:r>
            <a:r>
              <a:rPr lang="en-US" dirty="0">
                <a:latin typeface="Courier" pitchFamily="2" charset="0"/>
              </a:rPr>
              <a:t>(</a:t>
            </a:r>
            <a:r>
              <a:rPr lang="en-US" dirty="0" err="1">
                <a:latin typeface="Courier" pitchFamily="2" charset="0"/>
              </a:rPr>
              <a:t>pv</a:t>
            </a:r>
            <a:r>
              <a:rPr lang="en-US" dirty="0">
                <a:latin typeface="Courier" pitchFamily="2" charset="0"/>
              </a:rPr>
              <a:t>)</a:t>
            </a:r>
          </a:p>
          <a:p>
            <a:r>
              <a:rPr lang="en-US" dirty="0">
                <a:latin typeface="Courier" pitchFamily="2" charset="0"/>
              </a:rPr>
              <a:t>    sleep(1)</a:t>
            </a:r>
          </a:p>
          <a:p>
            <a:r>
              <a:rPr lang="en-US" dirty="0">
                <a:latin typeface="Courier" pitchFamily="2" charset="0"/>
              </a:rPr>
              <a:t>    x = x + 1</a:t>
            </a:r>
          </a:p>
        </p:txBody>
      </p:sp>
    </p:spTree>
    <p:extLst>
      <p:ext uri="{BB962C8B-B14F-4D97-AF65-F5344CB8AC3E}">
        <p14:creationId xmlns:p14="http://schemas.microsoft.com/office/powerpoint/2010/main" val="1455540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9D73F-DB5A-9E4A-A985-6464362AD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3F019-77C1-EA48-848F-2EF5B65EF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15736"/>
            <a:ext cx="11430000" cy="448577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Display Builder </a:t>
            </a:r>
            <a:r>
              <a:rPr lang="en-US" sz="2400" dirty="0" err="1">
                <a:latin typeface="Courier" pitchFamily="2" charset="0"/>
              </a:rPr>
              <a:t>pva_server_ramp</a:t>
            </a:r>
            <a:endParaRPr lang="en-US" dirty="0">
              <a:latin typeface="Courier" pitchFamily="2" charset="0"/>
            </a:endParaRPr>
          </a:p>
          <a:p>
            <a:pPr marL="398463" lvl="1" indent="0">
              <a:buNone/>
            </a:pPr>
            <a:r>
              <a:rPr lang="en-US" dirty="0"/>
              <a:t>Python code that serves ‘</a:t>
            </a:r>
            <a:r>
              <a:rPr lang="en-US" dirty="0" err="1"/>
              <a:t>pva</a:t>
            </a:r>
            <a:r>
              <a:rPr lang="en-US" dirty="0"/>
              <a:t>://ramp’ with alarm, </a:t>
            </a:r>
            <a:r>
              <a:rPr lang="en-US" dirty="0" err="1"/>
              <a:t>prec</a:t>
            </a:r>
            <a:r>
              <a:rPr lang="en-US" dirty="0"/>
              <a:t>, timestamp, …</a:t>
            </a:r>
          </a:p>
          <a:p>
            <a:pPr marL="398463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Display Builder </a:t>
            </a:r>
            <a:r>
              <a:rPr lang="en-US" sz="2400" dirty="0" err="1">
                <a:latin typeface="Courier" pitchFamily="2" charset="0"/>
              </a:rPr>
              <a:t>table_server</a:t>
            </a:r>
            <a:endParaRPr lang="en-US" dirty="0">
              <a:latin typeface="Courier" pitchFamily="2" charset="0"/>
            </a:endParaRPr>
          </a:p>
          <a:p>
            <a:pPr marL="398463" lvl="1" indent="0">
              <a:buNone/>
            </a:pPr>
            <a:r>
              <a:rPr lang="en-US" dirty="0"/>
              <a:t>Python code that serves ‘</a:t>
            </a:r>
            <a:r>
              <a:rPr lang="en-US" dirty="0" err="1"/>
              <a:t>pva</a:t>
            </a:r>
            <a:r>
              <a:rPr lang="en-US" dirty="0"/>
              <a:t>://table’ as “</a:t>
            </a:r>
            <a:r>
              <a:rPr lang="en-US" dirty="0" err="1"/>
              <a:t>NTTable</a:t>
            </a:r>
            <a:r>
              <a:rPr lang="en-US" dirty="0"/>
              <a:t>”</a:t>
            </a:r>
          </a:p>
          <a:p>
            <a:pPr marL="398463" lvl="1" indent="0">
              <a:buNone/>
            </a:pPr>
            <a:endParaRPr lang="en-US" dirty="0"/>
          </a:p>
          <a:p>
            <a:pPr marL="398463" lvl="1" indent="0">
              <a:buNone/>
            </a:pPr>
            <a:endParaRPr lang="en-US" dirty="0"/>
          </a:p>
          <a:p>
            <a:pPr lvl="1">
              <a:buFont typeface="Wingdings" pitchFamily="2" charset="2"/>
              <a:buChar char="à"/>
            </a:pPr>
            <a:r>
              <a:rPr lang="en-US" dirty="0">
                <a:sym typeface="Wingdings" pitchFamily="2" charset="2"/>
              </a:rPr>
              <a:t>Not practical to replace regular IOCs with python,</a:t>
            </a:r>
            <a:br>
              <a:rPr lang="en-US" dirty="0">
                <a:sym typeface="Wingdings" pitchFamily="2" charset="2"/>
              </a:rPr>
            </a:br>
            <a:r>
              <a:rPr lang="en-US" dirty="0">
                <a:sym typeface="Wingdings" pitchFamily="2" charset="2"/>
              </a:rPr>
              <a:t>but useful when custom data is needed</a:t>
            </a:r>
            <a:endParaRPr lang="en-US" dirty="0"/>
          </a:p>
          <a:p>
            <a:pPr marL="398463" lvl="1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0807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D6DCE-7188-394A-8AAD-F3098B41E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PV Data from IOC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665B1-6BD9-3E43-AD36-DDE5E96D9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924791"/>
            <a:ext cx="11430000" cy="55383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`</a:t>
            </a:r>
            <a:r>
              <a:rPr lang="en-US" dirty="0" err="1"/>
              <a:t>makeBaseApp.pl</a:t>
            </a:r>
            <a:r>
              <a:rPr lang="en-US" dirty="0"/>
              <a:t> –t example` includes “group”,</a:t>
            </a:r>
            <a:br>
              <a:rPr lang="en-US" dirty="0"/>
            </a:br>
            <a:r>
              <a:rPr lang="en-US" dirty="0"/>
              <a:t> see </a:t>
            </a:r>
            <a:r>
              <a:rPr lang="en-US" sz="2400" dirty="0">
                <a:latin typeface="Courier" pitchFamily="2" charset="0"/>
              </a:rPr>
              <a:t>~/epics-train/examples/ExampleApp/Db/</a:t>
            </a:r>
            <a:r>
              <a:rPr lang="en-US" sz="2400" dirty="0" err="1">
                <a:latin typeface="Courier" pitchFamily="2" charset="0"/>
              </a:rPr>
              <a:t>circle.db</a:t>
            </a:r>
            <a:endParaRPr lang="en-US" dirty="0">
              <a:latin typeface="Courier" pitchFamily="2" charset="0"/>
            </a:endParaRPr>
          </a:p>
          <a:p>
            <a:pPr marL="398463" lvl="1" indent="0">
              <a:buNone/>
            </a:pPr>
            <a:endParaRPr lang="en-US" dirty="0"/>
          </a:p>
          <a:p>
            <a:pPr marL="398463" lvl="1" indent="0">
              <a:buNone/>
            </a:pPr>
            <a:r>
              <a:rPr lang="en-US" dirty="0" err="1"/>
              <a:t>Calc</a:t>
            </a:r>
            <a:r>
              <a:rPr lang="en-US" dirty="0"/>
              <a:t> records ..:</a:t>
            </a:r>
            <a:r>
              <a:rPr lang="en-US" dirty="0" err="1"/>
              <a:t>circle:x</a:t>
            </a:r>
            <a:r>
              <a:rPr lang="en-US" dirty="0"/>
              <a:t> &amp; ..:</a:t>
            </a:r>
            <a:r>
              <a:rPr lang="en-US" dirty="0" err="1"/>
              <a:t>circle:y</a:t>
            </a:r>
            <a:r>
              <a:rPr lang="en-US" dirty="0"/>
              <a:t>  compute (x, y) coordinate on circle</a:t>
            </a:r>
            <a:br>
              <a:rPr lang="en-US" dirty="0"/>
            </a:br>
            <a:endParaRPr lang="en-US" dirty="0"/>
          </a:p>
          <a:p>
            <a:pPr marL="398463" lvl="1" indent="0">
              <a:buNone/>
            </a:pPr>
            <a:r>
              <a:rPr lang="en-US" dirty="0"/>
              <a:t>info() annotations create PV ”</a:t>
            </a:r>
            <a:r>
              <a:rPr lang="en-US" dirty="0" err="1"/>
              <a:t>training:circle</a:t>
            </a:r>
            <a:r>
              <a:rPr lang="en-US" dirty="0"/>
              <a:t>” PV as struct </a:t>
            </a:r>
            <a:r>
              <a:rPr lang="en-US" sz="2000" dirty="0">
                <a:latin typeface="Courier" pitchFamily="2" charset="0"/>
              </a:rPr>
              <a:t>{ angle, x, y }</a:t>
            </a:r>
            <a:endParaRPr lang="en-US" dirty="0">
              <a:latin typeface="Courier" pitchFamily="2" charset="0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PVA “</a:t>
            </a:r>
            <a:r>
              <a:rPr lang="en-US" dirty="0" err="1"/>
              <a:t>training:circle</a:t>
            </a:r>
            <a:r>
              <a:rPr lang="en-US" dirty="0"/>
              <a:t>” updates atomically</a:t>
            </a:r>
          </a:p>
          <a:p>
            <a:pPr marL="398463" lvl="1" indent="0">
              <a:buNone/>
            </a:pPr>
            <a:r>
              <a:rPr lang="en-US" sz="2000" dirty="0" err="1">
                <a:latin typeface="Courier" pitchFamily="2" charset="0"/>
              </a:rPr>
              <a:t>camonitor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 err="1">
                <a:latin typeface="Courier" pitchFamily="2" charset="0"/>
              </a:rPr>
              <a:t>training:x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sz="2000" dirty="0" err="1">
                <a:latin typeface="Courier" pitchFamily="2" charset="0"/>
              </a:rPr>
              <a:t>training:y</a:t>
            </a:r>
            <a:r>
              <a:rPr lang="en-US" dirty="0"/>
              <a:t> receives separate x, y updates</a:t>
            </a:r>
            <a:br>
              <a:rPr lang="en-US" dirty="0"/>
            </a:br>
            <a:r>
              <a:rPr lang="en-US" sz="2000" dirty="0" err="1">
                <a:latin typeface="Courier" pitchFamily="2" charset="0"/>
              </a:rPr>
              <a:t>pvget</a:t>
            </a:r>
            <a:r>
              <a:rPr lang="en-US" sz="2000" dirty="0">
                <a:latin typeface="Courier" pitchFamily="2" charset="0"/>
              </a:rPr>
              <a:t> –m </a:t>
            </a:r>
            <a:r>
              <a:rPr lang="en-US" sz="2000" dirty="0" err="1">
                <a:latin typeface="Courier" pitchFamily="2" charset="0"/>
              </a:rPr>
              <a:t>training:circle</a:t>
            </a:r>
            <a:r>
              <a:rPr lang="en-US" sz="2000" dirty="0">
                <a:latin typeface="Courier" pitchFamily="2" charset="0"/>
              </a:rPr>
              <a:t> </a:t>
            </a:r>
            <a:r>
              <a:rPr lang="en-US" dirty="0"/>
              <a:t>will always see </a:t>
            </a:r>
            <a:r>
              <a:rPr lang="en-US" sz="2000" dirty="0">
                <a:latin typeface="Courier" pitchFamily="2" charset="0"/>
              </a:rPr>
              <a:t>sqrt(x</a:t>
            </a:r>
            <a:r>
              <a:rPr lang="en-US" sz="2000" baseline="30000" dirty="0">
                <a:latin typeface="Courier" pitchFamily="2" charset="0"/>
              </a:rPr>
              <a:t>2</a:t>
            </a:r>
            <a:r>
              <a:rPr lang="en-US" sz="2000" dirty="0">
                <a:latin typeface="Courier" pitchFamily="2" charset="0"/>
              </a:rPr>
              <a:t>+y</a:t>
            </a:r>
            <a:r>
              <a:rPr lang="en-US" sz="2000" baseline="30000" dirty="0">
                <a:latin typeface="Courier" pitchFamily="2" charset="0"/>
              </a:rPr>
              <a:t>2</a:t>
            </a:r>
            <a:r>
              <a:rPr lang="en-US" sz="2000" dirty="0">
                <a:latin typeface="Courier" pitchFamily="2" charset="0"/>
              </a:rPr>
              <a:t>)==1</a:t>
            </a:r>
          </a:p>
          <a:p>
            <a:pPr marL="398463" lvl="1" indent="0">
              <a:buNone/>
            </a:pPr>
            <a:endParaRPr lang="en-US" sz="2000" dirty="0">
              <a:latin typeface="Courier" pitchFamily="2" charset="0"/>
            </a:endParaRPr>
          </a:p>
          <a:p>
            <a:pPr marL="398463" lvl="1" indent="0">
              <a:buNone/>
            </a:pPr>
            <a:r>
              <a:rPr lang="en-US" sz="2000" dirty="0">
                <a:latin typeface="Courier" pitchFamily="2" charset="0"/>
              </a:rPr>
              <a:t>cd ~/epics-train/examples/python</a:t>
            </a:r>
            <a:br>
              <a:rPr lang="en-US" sz="2000" dirty="0">
                <a:latin typeface="Courier" pitchFamily="2" charset="0"/>
              </a:rPr>
            </a:br>
            <a:r>
              <a:rPr lang="en-US" sz="2000" dirty="0">
                <a:latin typeface="Courier" pitchFamily="2" charset="0"/>
              </a:rPr>
              <a:t>python </a:t>
            </a:r>
            <a:r>
              <a:rPr lang="en-US" sz="2000" dirty="0" err="1">
                <a:latin typeface="Courier" pitchFamily="2" charset="0"/>
              </a:rPr>
              <a:t>circle.py</a:t>
            </a:r>
            <a:r>
              <a:rPr lang="en-US" sz="2000" dirty="0">
                <a:latin typeface="Courier" pitchFamily="2" charset="0"/>
              </a:rPr>
              <a:t> </a:t>
            </a:r>
          </a:p>
          <a:p>
            <a:pPr marL="398463" lvl="1" indent="0">
              <a:buNone/>
            </a:pPr>
            <a:endParaRPr lang="en-US" sz="2000" dirty="0">
              <a:latin typeface="Courier" pitchFamily="2" charset="0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16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AB21B-0839-3E42-8EFE-ED28DF9600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C4851-0DFE-824C-BC85-262AB3A24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44336"/>
            <a:ext cx="11430000" cy="4257177"/>
          </a:xfrm>
        </p:spPr>
        <p:txBody>
          <a:bodyPr/>
          <a:lstStyle/>
          <a:p>
            <a:r>
              <a:rPr lang="en-US" dirty="0"/>
              <a:t>Update to Channel Access</a:t>
            </a:r>
          </a:p>
          <a:p>
            <a:pPr lvl="1"/>
            <a:r>
              <a:rPr lang="en-US" dirty="0"/>
              <a:t>Both can be used in parallel</a:t>
            </a:r>
          </a:p>
          <a:p>
            <a:pPr lvl="1"/>
            <a:endParaRPr lang="en-US" dirty="0"/>
          </a:p>
          <a:p>
            <a:r>
              <a:rPr lang="en-US" dirty="0"/>
              <a:t>Similar, but supports custom data types</a:t>
            </a:r>
          </a:p>
          <a:p>
            <a:pPr lvl="1"/>
            <a:r>
              <a:rPr lang="en-US" dirty="0"/>
              <a:t>Won’t replace IOC, but useful for special cases</a:t>
            </a:r>
          </a:p>
          <a:p>
            <a:endParaRPr lang="en-US" dirty="0"/>
          </a:p>
          <a:p>
            <a:r>
              <a:rPr lang="en-US" dirty="0"/>
              <a:t>Since EPICS 7 included in base</a:t>
            </a:r>
          </a:p>
          <a:p>
            <a:pPr lvl="1"/>
            <a:r>
              <a:rPr lang="en-US" dirty="0"/>
              <a:t>Details of ‘group’, PVA gateway, ‘field(…)’ access </a:t>
            </a:r>
            <a:r>
              <a:rPr lang="en-US"/>
              <a:t>still evolving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59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85E31-CD81-164E-AB4D-12B40FE3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0959C2-1DDB-D341-B788-D5ABF093F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064871"/>
            <a:ext cx="11430000" cy="463664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Channel Access</a:t>
            </a:r>
          </a:p>
          <a:p>
            <a:pPr lvl="1"/>
            <a:r>
              <a:rPr lang="en-US" dirty="0"/>
              <a:t>DBR_*: Numbers, </a:t>
            </a:r>
            <a:r>
              <a:rPr lang="en-US" dirty="0" err="1"/>
              <a:t>enums</a:t>
            </a:r>
            <a:r>
              <a:rPr lang="en-US" dirty="0"/>
              <a:t>, string, scalar and array, with time, alarm, limits</a:t>
            </a:r>
          </a:p>
          <a:p>
            <a:pPr lvl="1"/>
            <a:r>
              <a:rPr lang="en-US" dirty="0"/>
              <a:t>Since beginning of EPICS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Still fully supported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PV Access</a:t>
            </a:r>
          </a:p>
          <a:p>
            <a:pPr lvl="1"/>
            <a:r>
              <a:rPr lang="en-US" dirty="0"/>
              <a:t>PV Data: </a:t>
            </a:r>
            <a:r>
              <a:rPr lang="en-US" dirty="0">
                <a:solidFill>
                  <a:srgbClr val="0070C0"/>
                </a:solidFill>
              </a:rPr>
              <a:t>Arbitrary structures</a:t>
            </a:r>
          </a:p>
          <a:p>
            <a:pPr lvl="1"/>
            <a:r>
              <a:rPr lang="en-US" dirty="0"/>
              <a:t>Started as “EPICS V4” development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Since EPICS 7 (Dec. 2017) included in EPICS base </a:t>
            </a:r>
          </a:p>
        </p:txBody>
      </p:sp>
    </p:spTree>
    <p:extLst>
      <p:ext uri="{BB962C8B-B14F-4D97-AF65-F5344CB8AC3E}">
        <p14:creationId xmlns:p14="http://schemas.microsoft.com/office/powerpoint/2010/main" val="3170098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2B847-B5F2-B04B-8EA0-49FD7E634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FD4BDE-D335-FC44-A823-1BA6B460D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54727"/>
            <a:ext cx="11430000" cy="42467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Fundamentally similar to Channel Access</a:t>
            </a:r>
          </a:p>
          <a:p>
            <a:pPr lvl="1"/>
            <a:r>
              <a:rPr lang="en-US" dirty="0"/>
              <a:t>Name search via UDP</a:t>
            </a:r>
          </a:p>
          <a:p>
            <a:pPr lvl="1"/>
            <a:r>
              <a:rPr lang="en-US" dirty="0"/>
              <a:t>Connection for data transfer via TCP</a:t>
            </a:r>
          </a:p>
          <a:p>
            <a:pPr lvl="1"/>
            <a:r>
              <a:rPr lang="en-US" dirty="0"/>
              <a:t>EPICS_</a:t>
            </a:r>
            <a:r>
              <a:rPr lang="en-US" dirty="0">
                <a:solidFill>
                  <a:srgbClr val="0070C0"/>
                </a:solidFill>
              </a:rPr>
              <a:t>PVA</a:t>
            </a:r>
            <a:r>
              <a:rPr lang="en-US" dirty="0"/>
              <a:t>_ADDR_LIST, EPICS_</a:t>
            </a:r>
            <a:r>
              <a:rPr lang="en-US" dirty="0">
                <a:solidFill>
                  <a:srgbClr val="0070C0"/>
                </a:solidFill>
              </a:rPr>
              <a:t>PVA</a:t>
            </a:r>
            <a:r>
              <a:rPr lang="en-US" dirty="0"/>
              <a:t>_AUTO_ADDR_LIST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Get, put, monitor</a:t>
            </a:r>
          </a:p>
          <a:p>
            <a:pPr lvl="1"/>
            <a:r>
              <a:rPr lang="en-US" dirty="0"/>
              <a:t>Plus an ‘</a:t>
            </a:r>
            <a:r>
              <a:rPr lang="en-US" dirty="0">
                <a:solidFill>
                  <a:srgbClr val="0070C0"/>
                </a:solidFill>
              </a:rPr>
              <a:t>RPC</a:t>
            </a:r>
            <a:r>
              <a:rPr lang="en-US" dirty="0"/>
              <a:t>’ type operation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Arbitrary PV Data structures instead of DBR_.. types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78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44655-1978-C148-A9FD-16773DB8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Data:   Great, but then what?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E23F78-F58F-F848-AE99-AB706C59B09F}"/>
              </a:ext>
            </a:extLst>
          </p:cNvPr>
          <p:cNvSpPr txBox="1">
            <a:spLocks/>
          </p:cNvSpPr>
          <p:nvPr/>
        </p:nvSpPr>
        <p:spPr bwMode="auto">
          <a:xfrm>
            <a:off x="1329661" y="1563547"/>
            <a:ext cx="2906674" cy="1989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1800" dirty="0">
                <a:latin typeface="Courier" pitchFamily="2" charset="0"/>
              </a:rPr>
              <a:t>structure: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   value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status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severity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string   units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time     </a:t>
            </a:r>
            <a:r>
              <a:rPr lang="en-US" sz="1800" dirty="0" err="1">
                <a:latin typeface="Courier" pitchFamily="2" charset="0"/>
              </a:rPr>
              <a:t>timeStamp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31E1F5-F99D-D744-AE82-52E7DE46339E}"/>
              </a:ext>
            </a:extLst>
          </p:cNvPr>
          <p:cNvSpPr txBox="1">
            <a:spLocks/>
          </p:cNvSpPr>
          <p:nvPr/>
        </p:nvSpPr>
        <p:spPr bwMode="auto">
          <a:xfrm>
            <a:off x="4721776" y="1264399"/>
            <a:ext cx="2362625" cy="17102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1800" dirty="0">
                <a:latin typeface="Courier" pitchFamily="2" charset="0"/>
              </a:rPr>
              <a:t>structure: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   level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   data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string   type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time     stamp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7AFD02-6E55-9C41-9DD6-1538712219D8}"/>
              </a:ext>
            </a:extLst>
          </p:cNvPr>
          <p:cNvSpPr txBox="1">
            <a:spLocks/>
          </p:cNvSpPr>
          <p:nvPr/>
        </p:nvSpPr>
        <p:spPr bwMode="auto">
          <a:xfrm>
            <a:off x="2085874" y="4023185"/>
            <a:ext cx="2474551" cy="172943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1800" dirty="0">
                <a:latin typeface="Courier" pitchFamily="2" charset="0"/>
              </a:rPr>
              <a:t>structure: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   info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   content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string   meta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long     </a:t>
            </a:r>
            <a:r>
              <a:rPr lang="en-US" sz="1800" dirty="0" err="1">
                <a:latin typeface="Courier" pitchFamily="2" charset="0"/>
              </a:rPr>
              <a:t>ms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57F1F5-902E-8B4B-B64C-B2A1E51B2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309" y="3553429"/>
            <a:ext cx="5974966" cy="2835796"/>
          </a:xfrm>
        </p:spPr>
        <p:txBody>
          <a:bodyPr/>
          <a:lstStyle/>
          <a:p>
            <a:r>
              <a:rPr lang="en-US" dirty="0"/>
              <a:t>Which number to show on a user display?</a:t>
            </a:r>
          </a:p>
          <a:p>
            <a:r>
              <a:rPr lang="en-US" dirty="0"/>
              <a:t>What units?</a:t>
            </a:r>
          </a:p>
          <a:p>
            <a:r>
              <a:rPr lang="en-US" dirty="0"/>
              <a:t>Is this an alarm?</a:t>
            </a:r>
          </a:p>
          <a:p>
            <a:r>
              <a:rPr lang="en-US" dirty="0"/>
              <a:t>Time stamp?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1059712-462B-9645-A4A6-98695C99C994}"/>
              </a:ext>
            </a:extLst>
          </p:cNvPr>
          <p:cNvSpPr txBox="1">
            <a:spLocks/>
          </p:cNvSpPr>
          <p:nvPr/>
        </p:nvSpPr>
        <p:spPr bwMode="auto">
          <a:xfrm>
            <a:off x="8462328" y="1392551"/>
            <a:ext cx="2362625" cy="171029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entury Gothic" panose="020B0502020202020204" pitchFamily="34" charset="0"/>
              <a:buNone/>
            </a:pPr>
            <a:r>
              <a:rPr lang="en-US" sz="1800" dirty="0">
                <a:latin typeface="Courier" pitchFamily="2" charset="0"/>
              </a:rPr>
              <a:t>structure: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   level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   wert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string   </a:t>
            </a:r>
            <a:r>
              <a:rPr lang="en-US" sz="1800" dirty="0" err="1">
                <a:latin typeface="Courier" pitchFamily="2" charset="0"/>
              </a:rPr>
              <a:t>typ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long     </a:t>
            </a:r>
            <a:r>
              <a:rPr lang="en-US" sz="1800" dirty="0" err="1">
                <a:latin typeface="Courier" pitchFamily="2" charset="0"/>
              </a:rPr>
              <a:t>zeit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59670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44655-1978-C148-A9FD-16773DB8A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“Normative Types”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ACF1A-17D5-9047-A002-2B455172A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983848"/>
            <a:ext cx="5006447" cy="5353157"/>
          </a:xfrm>
        </p:spPr>
        <p:txBody>
          <a:bodyPr/>
          <a:lstStyle/>
          <a:p>
            <a:r>
              <a:rPr lang="en-US" dirty="0"/>
              <a:t>Channel Access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struct  </a:t>
            </a:r>
            <a:r>
              <a:rPr lang="en-US" sz="1800" dirty="0" err="1">
                <a:latin typeface="Courier" pitchFamily="2" charset="0"/>
              </a:rPr>
              <a:t>dbr_ctrl_double</a:t>
            </a:r>
            <a:r>
              <a:rPr lang="en-US" sz="1800" dirty="0">
                <a:latin typeface="Courier" pitchFamily="2" charset="0"/>
              </a:rPr>
              <a:t>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status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severity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    precision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char     units[8]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 no timestamp …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   value</a:t>
            </a:r>
            <a:br>
              <a:rPr lang="en-US" sz="1800" dirty="0">
                <a:latin typeface="Courier" pitchFamily="2" charset="0"/>
              </a:rPr>
            </a:br>
            <a:br>
              <a:rPr lang="en-US" sz="1800" dirty="0">
                <a:latin typeface="Courier" pitchFamily="2" charset="0"/>
              </a:rPr>
            </a:b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struct  </a:t>
            </a:r>
            <a:r>
              <a:rPr lang="en-US" sz="1800" dirty="0" err="1">
                <a:latin typeface="Courier" pitchFamily="2" charset="0"/>
              </a:rPr>
              <a:t>dbr_time_double</a:t>
            </a:r>
            <a:r>
              <a:rPr lang="en-US" sz="1800" dirty="0">
                <a:latin typeface="Courier" pitchFamily="2" charset="0"/>
              </a:rPr>
              <a:t>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 status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 severity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timestamp stamp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    value </a:t>
            </a:r>
          </a:p>
          <a:p>
            <a:pPr marL="0" indent="0">
              <a:buNone/>
            </a:pPr>
            <a:r>
              <a:rPr lang="en-US" sz="1800" dirty="0">
                <a:latin typeface="Courier" pitchFamily="2" charset="0"/>
              </a:rPr>
              <a:t> </a:t>
            </a:r>
          </a:p>
          <a:p>
            <a:pPr marL="0" indent="0">
              <a:buNone/>
            </a:pPr>
            <a:r>
              <a:rPr lang="en-US" sz="1800" dirty="0">
                <a:latin typeface="+mn-lt"/>
              </a:rPr>
              <a:t>You get what you request</a:t>
            </a:r>
            <a:br>
              <a:rPr lang="en-US" sz="1800" dirty="0">
                <a:latin typeface="+mn-lt"/>
              </a:rPr>
            </a:br>
            <a:r>
              <a:rPr lang="en-US" sz="1800" dirty="0">
                <a:latin typeface="+mn-lt"/>
              </a:rPr>
              <a:t>(network always transfers complete struct)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3E23F78-F58F-F848-AE99-AB706C59B09F}"/>
              </a:ext>
            </a:extLst>
          </p:cNvPr>
          <p:cNvSpPr txBox="1">
            <a:spLocks/>
          </p:cNvSpPr>
          <p:nvPr/>
        </p:nvSpPr>
        <p:spPr bwMode="auto">
          <a:xfrm>
            <a:off x="5843787" y="983848"/>
            <a:ext cx="4737403" cy="566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88925" indent="-288925" algn="l" rtl="0" eaLnBrk="1" fontAlgn="base" hangingPunct="1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031875" indent="-2889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144588" indent="-1730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482725" indent="-22225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PV  Access</a:t>
            </a:r>
          </a:p>
          <a:p>
            <a:pPr marL="0" indent="0">
              <a:buFont typeface="Century Gothic" panose="020B0502020202020204" pitchFamily="34" charset="0"/>
              <a:buNone/>
            </a:pPr>
            <a:r>
              <a:rPr lang="en-US" sz="1800" dirty="0" err="1">
                <a:latin typeface="Courier" pitchFamily="2" charset="0"/>
              </a:rPr>
              <a:t>epics:nt</a:t>
            </a:r>
            <a:r>
              <a:rPr lang="en-US" sz="1800" dirty="0">
                <a:latin typeface="Courier" pitchFamily="2" charset="0"/>
              </a:rPr>
              <a:t>/</a:t>
            </a:r>
            <a:r>
              <a:rPr lang="en-US" sz="1800" dirty="0" err="1">
                <a:latin typeface="Courier" pitchFamily="2" charset="0"/>
              </a:rPr>
              <a:t>NTScalar</a:t>
            </a:r>
            <a:r>
              <a:rPr lang="en-US" sz="1800" dirty="0">
                <a:latin typeface="Courier" pitchFamily="2" charset="0"/>
              </a:rPr>
              <a:t>: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double   value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status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short    severity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string   units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time     </a:t>
            </a:r>
            <a:r>
              <a:rPr lang="en-US" sz="1800" dirty="0" err="1">
                <a:latin typeface="Courier" pitchFamily="2" charset="0"/>
              </a:rPr>
              <a:t>timeStamp</a:t>
            </a:r>
            <a:br>
              <a:rPr lang="en-US" sz="1800" dirty="0">
                <a:latin typeface="Courier" pitchFamily="2" charset="0"/>
              </a:rPr>
            </a:br>
            <a:r>
              <a:rPr lang="en-US" sz="1800" dirty="0">
                <a:latin typeface="Courier" pitchFamily="2" charset="0"/>
              </a:rPr>
              <a:t>…</a:t>
            </a:r>
          </a:p>
          <a:p>
            <a:pPr marL="0" indent="0">
              <a:buFont typeface="Century Gothic" panose="020B0502020202020204" pitchFamily="34" charset="0"/>
              <a:buNone/>
            </a:pPr>
            <a:endParaRPr lang="en-US" sz="1800" dirty="0">
              <a:latin typeface="Courier" pitchFamily="2" charset="0"/>
            </a:endParaRPr>
          </a:p>
          <a:p>
            <a:pPr marL="0" indent="0">
              <a:buFont typeface="Century Gothic" panose="020B0502020202020204" pitchFamily="34" charset="0"/>
              <a:buNone/>
            </a:pPr>
            <a:endParaRPr lang="en-US" sz="1800" dirty="0">
              <a:latin typeface="Courier" pitchFamily="2" charset="0"/>
            </a:endParaRPr>
          </a:p>
          <a:p>
            <a:pPr marL="0" indent="0">
              <a:buFont typeface="Century Gothic" panose="020B0502020202020204" pitchFamily="34" charset="0"/>
              <a:buNone/>
            </a:pPr>
            <a:endParaRPr lang="en-US" sz="1800" dirty="0">
              <a:latin typeface="Courier" pitchFamily="2" charset="0"/>
            </a:endParaRPr>
          </a:p>
          <a:p>
            <a:pPr marL="0" indent="0">
              <a:buFont typeface="Century Gothic" panose="020B0502020202020204" pitchFamily="34" charset="0"/>
              <a:buNone/>
            </a:pPr>
            <a:endParaRPr lang="en-US" sz="1800" dirty="0">
              <a:latin typeface="Courier" pitchFamily="2" charset="0"/>
            </a:endParaRPr>
          </a:p>
          <a:p>
            <a:pPr marL="0" indent="0">
              <a:buNone/>
            </a:pPr>
            <a:br>
              <a:rPr lang="en-US" sz="1800" dirty="0"/>
            </a:br>
            <a:r>
              <a:rPr lang="en-US" sz="1800" dirty="0"/>
              <a:t>You get what you request</a:t>
            </a:r>
            <a:br>
              <a:rPr lang="en-US" sz="1800" dirty="0"/>
            </a:br>
            <a:r>
              <a:rPr lang="en-US" sz="1800" dirty="0"/>
              <a:t>(but network only transfers changes)</a:t>
            </a:r>
          </a:p>
          <a:p>
            <a:pPr marL="0" indent="0">
              <a:buFont typeface="Century Gothic" panose="020B0502020202020204" pitchFamily="34" charset="0"/>
              <a:buNone/>
            </a:pPr>
            <a:endParaRPr lang="en-US" sz="18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0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FB73D-3D66-F94F-B62D-D18B8562E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Channel Access             vs.                 PV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74596-1EF5-B24C-8E93-EFE5C7E91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049301"/>
            <a:ext cx="11272238" cy="13698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EPICS 7 IOCs include PVA server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Similar command line tools: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8DA792-73D6-DD4D-A81C-8C5F1CB6ABA7}"/>
              </a:ext>
            </a:extLst>
          </p:cNvPr>
          <p:cNvSpPr txBox="1"/>
          <p:nvPr/>
        </p:nvSpPr>
        <p:spPr>
          <a:xfrm>
            <a:off x="6156341" y="2801072"/>
            <a:ext cx="5703426" cy="3145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 err="1">
                <a:latin typeface="Courier" pitchFamily="2" charset="0"/>
              </a:rPr>
              <a:t>pvinfo</a:t>
            </a:r>
            <a:r>
              <a:rPr lang="en-US" sz="2000" dirty="0">
                <a:latin typeface="Courier" pitchFamily="2" charset="0"/>
              </a:rPr>
              <a:t> training:ai1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latin typeface="Courier" pitchFamily="2" charset="0"/>
              </a:rPr>
              <a:t>pvget</a:t>
            </a:r>
            <a:r>
              <a:rPr lang="en-US" sz="2000" dirty="0">
                <a:latin typeface="Courier" pitchFamily="2" charset="0"/>
              </a:rPr>
              <a:t> training:ai1</a:t>
            </a:r>
            <a:br>
              <a:rPr lang="en-US" sz="2000" dirty="0">
                <a:latin typeface="Courier" pitchFamily="2" charset="0"/>
              </a:rPr>
            </a:br>
            <a:endParaRPr lang="en-US" sz="2000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latin typeface="Courier" pitchFamily="2" charset="0"/>
              </a:rPr>
              <a:t>pvget</a:t>
            </a:r>
            <a:r>
              <a:rPr lang="en-US" sz="2000" dirty="0">
                <a:latin typeface="Courier" pitchFamily="2" charset="0"/>
              </a:rPr>
              <a:t> –m training:ai1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latin typeface="Courier" pitchFamily="2" charset="0"/>
              </a:rPr>
              <a:t>pvget</a:t>
            </a:r>
            <a:r>
              <a:rPr lang="en-US" sz="2000" dirty="0">
                <a:latin typeface="Courier" pitchFamily="2" charset="0"/>
              </a:rPr>
              <a:t> -r 'field()' training:ai1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Courier" pitchFamily="2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latin typeface="Courier" pitchFamily="2" charset="0"/>
              </a:rPr>
              <a:t>pvget</a:t>
            </a:r>
            <a:r>
              <a:rPr lang="en-US" sz="2000" dirty="0">
                <a:latin typeface="Courier" pitchFamily="2" charset="0"/>
              </a:rPr>
              <a:t> training:ai1.SCAN</a:t>
            </a:r>
          </a:p>
          <a:p>
            <a:pPr>
              <a:lnSpc>
                <a:spcPct val="90000"/>
              </a:lnSpc>
            </a:pPr>
            <a:endParaRPr lang="en-US" sz="2000" dirty="0">
              <a:latin typeface="Courier" pitchFamily="2" charset="0"/>
            </a:endParaRPr>
          </a:p>
          <a:p>
            <a:pPr algn="l">
              <a:lnSpc>
                <a:spcPct val="90000"/>
              </a:lnSpc>
            </a:pPr>
            <a:endParaRPr lang="en-US" sz="2000" dirty="0">
              <a:latin typeface="Courier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736ED0-4120-5949-85BA-B92BF5FF784E}"/>
              </a:ext>
            </a:extLst>
          </p:cNvPr>
          <p:cNvSpPr txBox="1"/>
          <p:nvPr/>
        </p:nvSpPr>
        <p:spPr>
          <a:xfrm>
            <a:off x="680299" y="2801072"/>
            <a:ext cx="53855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atin typeface="Courier" pitchFamily="2" charset="0"/>
              </a:rPr>
              <a:t>cainfo</a:t>
            </a:r>
            <a:r>
              <a:rPr lang="en-US" sz="2000" dirty="0">
                <a:latin typeface="Courier" pitchFamily="2" charset="0"/>
              </a:rPr>
              <a:t> training:ai1</a:t>
            </a: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caget</a:t>
            </a:r>
            <a:r>
              <a:rPr lang="en-US" sz="2000" dirty="0">
                <a:latin typeface="Courier" pitchFamily="2" charset="0"/>
              </a:rPr>
              <a:t> training:ai1</a:t>
            </a: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camonitor</a:t>
            </a:r>
            <a:r>
              <a:rPr lang="en-US" sz="2000" dirty="0">
                <a:latin typeface="Courier" pitchFamily="2" charset="0"/>
              </a:rPr>
              <a:t> training:ai1</a:t>
            </a: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caget</a:t>
            </a:r>
            <a:r>
              <a:rPr lang="en-US" sz="2000" dirty="0">
                <a:latin typeface="Courier" pitchFamily="2" charset="0"/>
              </a:rPr>
              <a:t> –d CTRL_DOUBLE </a:t>
            </a:r>
            <a:r>
              <a:rPr lang="en-US" sz="2000" dirty="0" err="1">
                <a:latin typeface="Courier" pitchFamily="2" charset="0"/>
              </a:rPr>
              <a:t>training:ai</a:t>
            </a:r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  <a:p>
            <a:r>
              <a:rPr lang="en-US" sz="2000" dirty="0" err="1">
                <a:latin typeface="Courier" pitchFamily="2" charset="0"/>
              </a:rPr>
              <a:t>caget</a:t>
            </a:r>
            <a:r>
              <a:rPr lang="en-US" sz="2000" dirty="0">
                <a:latin typeface="Courier" pitchFamily="2" charset="0"/>
              </a:rPr>
              <a:t> training:ai1.SCAN</a:t>
            </a:r>
          </a:p>
          <a:p>
            <a:endParaRPr lang="en-US" sz="2000" dirty="0">
              <a:latin typeface="Courier" pitchFamily="2" charset="0"/>
            </a:endParaRPr>
          </a:p>
          <a:p>
            <a:endParaRPr lang="en-US" sz="2000" dirty="0">
              <a:latin typeface="Courier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897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2B235-91FC-514D-B6AD-B1F350DDE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CS-Studio: Use ‘</a:t>
            </a:r>
            <a:r>
              <a:rPr lang="en-US" dirty="0" err="1"/>
              <a:t>pva</a:t>
            </a:r>
            <a:r>
              <a:rPr lang="en-US" dirty="0"/>
              <a:t>://…’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911F3F-133D-B548-93C0-25223B804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7" y="1943601"/>
            <a:ext cx="12192000" cy="266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44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EE3C-2D68-5443-B438-96F35176E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Images: Normative type </a:t>
            </a:r>
            <a:r>
              <a:rPr lang="en-US" dirty="0" err="1"/>
              <a:t>NTNDArray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F00FD-5B32-8648-BF66-4B729EA27F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246909"/>
            <a:ext cx="11430000" cy="4454604"/>
          </a:xfrm>
        </p:spPr>
        <p:txBody>
          <a:bodyPr/>
          <a:lstStyle/>
          <a:p>
            <a:r>
              <a:rPr lang="en-US" dirty="0"/>
              <a:t>Served by Area Detector (</a:t>
            </a:r>
            <a:r>
              <a:rPr lang="en-US" dirty="0" err="1"/>
              <a:t>NDPluginPVA</a:t>
            </a:r>
            <a:r>
              <a:rPr lang="en-US" dirty="0"/>
              <a:t>) or ‘</a:t>
            </a:r>
            <a:r>
              <a:rPr lang="en-US" dirty="0" err="1"/>
              <a:t>start_imagedemo</a:t>
            </a:r>
            <a:r>
              <a:rPr lang="en-US" dirty="0"/>
              <a:t>’</a:t>
            </a:r>
          </a:p>
          <a:p>
            <a:endParaRPr lang="en-US" dirty="0"/>
          </a:p>
          <a:p>
            <a:r>
              <a:rPr lang="en-US" dirty="0" err="1"/>
              <a:t>pvinfo</a:t>
            </a:r>
            <a:r>
              <a:rPr lang="en-US" dirty="0"/>
              <a:t> IMAGE</a:t>
            </a:r>
          </a:p>
          <a:p>
            <a:pPr lvl="1"/>
            <a:r>
              <a:rPr lang="en-US" dirty="0"/>
              <a:t>Value, dimensions, codec</a:t>
            </a:r>
          </a:p>
          <a:p>
            <a:endParaRPr lang="en-US" dirty="0"/>
          </a:p>
          <a:p>
            <a:r>
              <a:rPr lang="en-US" dirty="0"/>
              <a:t>CS-Studio: Image widget</a:t>
            </a:r>
          </a:p>
          <a:p>
            <a:pPr lvl="1"/>
            <a:r>
              <a:rPr lang="en-US" dirty="0"/>
              <a:t>Only needs </a:t>
            </a:r>
            <a:r>
              <a:rPr lang="en-US" dirty="0" err="1"/>
              <a:t>pva</a:t>
            </a:r>
            <a:r>
              <a:rPr lang="en-US" dirty="0"/>
              <a:t>://IMAGE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FD2109-5B80-B543-B47B-68FE000A6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4094" y="2090918"/>
            <a:ext cx="6447905" cy="476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486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8353E-2869-6147-84A2-A0E85443F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 PV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C44B1-6229-FD48-9D87-99C14B2DA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145894"/>
            <a:ext cx="11430000" cy="455561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SNS Beam Lines started to use this in ~2014</a:t>
            </a: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start_neutrondemo</a:t>
            </a:r>
          </a:p>
          <a:p>
            <a:pPr marL="398463" lvl="1" indent="0">
              <a:buNone/>
            </a:pPr>
            <a:r>
              <a:rPr lang="en-US" dirty="0" err="1">
                <a:latin typeface="Courier" pitchFamily="2" charset="0"/>
              </a:rPr>
              <a:t>pvinfo</a:t>
            </a:r>
            <a:r>
              <a:rPr lang="en-US" dirty="0">
                <a:latin typeface="Courier" pitchFamily="2" charset="0"/>
              </a:rPr>
              <a:t> neutrons</a:t>
            </a:r>
            <a:br>
              <a:rPr lang="en-US" dirty="0">
                <a:latin typeface="Courier" pitchFamily="2" charset="0"/>
              </a:rPr>
            </a:b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dirty="0"/>
              <a:t>Allows fetching just what’s needed:</a:t>
            </a:r>
          </a:p>
          <a:p>
            <a:pPr marL="398463" lvl="1" indent="0">
              <a:buNone/>
            </a:pPr>
            <a:r>
              <a:rPr lang="en-US" dirty="0">
                <a:latin typeface="Courier" pitchFamily="2" charset="0"/>
              </a:rPr>
              <a:t># For detector pixel display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pvget</a:t>
            </a:r>
            <a:r>
              <a:rPr lang="en-US" dirty="0">
                <a:latin typeface="Courier" pitchFamily="2" charset="0"/>
              </a:rPr>
              <a:t> -r 'field(pixel)' neutrons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pvget</a:t>
            </a:r>
            <a:r>
              <a:rPr lang="en-US" dirty="0">
                <a:latin typeface="Courier" pitchFamily="2" charset="0"/>
              </a:rPr>
              <a:t> –m -r 'field(</a:t>
            </a:r>
            <a:r>
              <a:rPr lang="en-US" dirty="0" err="1">
                <a:latin typeface="Courier" pitchFamily="2" charset="0"/>
              </a:rPr>
              <a:t>timeStamp</a:t>
            </a:r>
            <a:r>
              <a:rPr lang="en-US" dirty="0">
                <a:latin typeface="Courier" pitchFamily="2" charset="0"/>
              </a:rPr>
              <a:t>, pixel)' neutrons</a:t>
            </a:r>
          </a:p>
          <a:p>
            <a:pPr marL="398463" lvl="1" indent="0">
              <a:buNone/>
            </a:pPr>
            <a:br>
              <a:rPr lang="en-US" dirty="0">
                <a:latin typeface="Courier" pitchFamily="2" charset="0"/>
              </a:rPr>
            </a:br>
            <a:r>
              <a:rPr lang="en-US" dirty="0">
                <a:latin typeface="Courier" pitchFamily="2" charset="0"/>
              </a:rPr>
              <a:t># For energy displays</a:t>
            </a:r>
            <a:br>
              <a:rPr lang="en-US" dirty="0">
                <a:latin typeface="Courier" pitchFamily="2" charset="0"/>
              </a:rPr>
            </a:br>
            <a:r>
              <a:rPr lang="en-US" dirty="0" err="1">
                <a:latin typeface="Courier" pitchFamily="2" charset="0"/>
              </a:rPr>
              <a:t>pvget</a:t>
            </a:r>
            <a:r>
              <a:rPr lang="en-US" dirty="0">
                <a:latin typeface="Courier" pitchFamily="2" charset="0"/>
              </a:rPr>
              <a:t> –m -r 'field(</a:t>
            </a:r>
            <a:r>
              <a:rPr lang="en-US" dirty="0" err="1">
                <a:latin typeface="Courier" pitchFamily="2" charset="0"/>
              </a:rPr>
              <a:t>time_of_flight</a:t>
            </a:r>
            <a:r>
              <a:rPr lang="en-US" dirty="0">
                <a:latin typeface="Courier" pitchFamily="2" charset="0"/>
              </a:rPr>
              <a:t>, pixel)' neutrons</a:t>
            </a:r>
          </a:p>
          <a:p>
            <a:endParaRPr lang="en-US" dirty="0">
              <a:latin typeface="Courier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595154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537</Words>
  <Application>Microsoft Macintosh PowerPoint</Application>
  <PresentationFormat>Widescreen</PresentationFormat>
  <Paragraphs>159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Century Gothic</vt:lpstr>
      <vt:lpstr>Courier</vt:lpstr>
      <vt:lpstr>Times New Roman</vt:lpstr>
      <vt:lpstr>Wingdings</vt:lpstr>
      <vt:lpstr>ORNL</vt:lpstr>
      <vt:lpstr>PV Access</vt:lpstr>
      <vt:lpstr>History</vt:lpstr>
      <vt:lpstr>PV Access</vt:lpstr>
      <vt:lpstr>Custom Data:   Great, but then what?</vt:lpstr>
      <vt:lpstr>“Normative Types”</vt:lpstr>
      <vt:lpstr>Channel Access             vs.                 PV Access</vt:lpstr>
      <vt:lpstr>CS-Studio: Use ‘pva://…’</vt:lpstr>
      <vt:lpstr>Images: Normative type NTNDArray</vt:lpstr>
      <vt:lpstr>Custom PV Data</vt:lpstr>
      <vt:lpstr>Custom PV Data in CS-Studio</vt:lpstr>
      <vt:lpstr>PV Access and Python</vt:lpstr>
      <vt:lpstr>PV Access API with Channel Access as “Provider”</vt:lpstr>
      <vt:lpstr>Custom PV Data in Python Client </vt:lpstr>
      <vt:lpstr>Custom PV Data from Python Server</vt:lpstr>
      <vt:lpstr>More Examples</vt:lpstr>
      <vt:lpstr>Custom PV Data from IOC Records</vt:lpstr>
      <vt:lpstr>PV Access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2018-10-29T15:13:48Z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